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u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 și dată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 și dată</a:t>
            </a:r>
          </a:p>
        </p:txBody>
      </p:sp>
      <p:sp>
        <p:nvSpPr>
          <p:cNvPr id="12" name="Titlu prezentar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Titlu prezentare</a:t>
            </a:r>
          </a:p>
        </p:txBody>
      </p:sp>
      <p:sp>
        <p:nvSpPr>
          <p:cNvPr id="13" name="Nivel corp unu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Subtitlu prezentare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01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clarați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Nivel corp unu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Declarație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taliu (mare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Informații factuale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Informații factuale</a:t>
            </a:r>
          </a:p>
        </p:txBody>
      </p:sp>
      <p:sp>
        <p:nvSpPr>
          <p:cNvPr id="107" name="Nivel corp unu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ribuire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Atribuire</a:t>
            </a:r>
          </a:p>
        </p:txBody>
      </p:sp>
      <p:sp>
        <p:nvSpPr>
          <p:cNvPr id="116" name="Nivel corp unu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“Citat important”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oză - 3 exempl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otografie alb-negru de jos în sus a unei clădiri futuriste de apartamente sub un cer înnorat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Fotografie alb-negru cu exteriorul unei clădiri moderne de birouri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Fotografie alb-negru cu arhitectura modernă, cu elemente de tip grilă, a unei clădiri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oză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Fotografie alb-negru de jos în sus a unei clădiri modern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ără conținu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u și poză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tografie alb-negru prezentând luminile și umbrele proiectate pe o clădir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lu prezentar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Titlu prezentare</a:t>
            </a:r>
          </a:p>
        </p:txBody>
      </p:sp>
      <p:sp>
        <p:nvSpPr>
          <p:cNvPr id="23" name="Autor și dată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 și dată</a:t>
            </a:r>
          </a:p>
        </p:txBody>
      </p:sp>
      <p:sp>
        <p:nvSpPr>
          <p:cNvPr id="24" name="Nivel corp unu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Subtitlu prezentare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u și poză (alt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u diapozitiv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Titlu diapozitiv</a:t>
            </a:r>
          </a:p>
        </p:txBody>
      </p:sp>
      <p:sp>
        <p:nvSpPr>
          <p:cNvPr id="33" name="Nivel corp unu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Subtitlu diapozitiv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Fotografie alb-negru prezentând umbrele proiectate pe o structură de beton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01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u și marcato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u diapozitiv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Titlu diapozitiv</a:t>
            </a:r>
          </a:p>
        </p:txBody>
      </p:sp>
      <p:sp>
        <p:nvSpPr>
          <p:cNvPr id="43" name="Subtitlu diapozitiv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Subtitlu diapozitiv</a:t>
            </a:r>
          </a:p>
        </p:txBody>
      </p:sp>
      <p:sp>
        <p:nvSpPr>
          <p:cNvPr id="44" name="Nivel corp unu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marcator diapozitiv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rcato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ivel corp unu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 marcator diapozitiv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u, marcatori și poz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u diapozitiv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Titlu diapozitiv</a:t>
            </a:r>
          </a:p>
        </p:txBody>
      </p:sp>
      <p:sp>
        <p:nvSpPr>
          <p:cNvPr id="61" name="Subtitlu diapozitiv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Subtitlu diapozitiv</a:t>
            </a:r>
          </a:p>
        </p:txBody>
      </p:sp>
      <p:sp>
        <p:nvSpPr>
          <p:cNvPr id="62" name="Nivel corp unu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 marcator diapozitiv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Fotografie alb-negru de detaliu cu arhitectura complexă a unei clădiri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țiun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u secțiun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Titlu secțiune</a:t>
            </a:r>
          </a:p>
        </p:txBody>
      </p:sp>
      <p:sp>
        <p:nvSpPr>
          <p:cNvPr id="72" name="01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lu diapozitiv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Titlu diapozitiv</a:t>
            </a:r>
          </a:p>
        </p:txBody>
      </p:sp>
      <p:sp>
        <p:nvSpPr>
          <p:cNvPr id="80" name="Subtitlu diapozitiv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Subtitlu diapozitiv</a:t>
            </a:r>
          </a:p>
        </p:txBody>
      </p:sp>
      <p:sp>
        <p:nvSpPr>
          <p:cNvPr id="81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u agendă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Titlu agendă</a:t>
            </a:r>
          </a:p>
        </p:txBody>
      </p:sp>
      <p:sp>
        <p:nvSpPr>
          <p:cNvPr id="89" name="Subtitlu agendă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Subtitlu agendă</a:t>
            </a:r>
          </a:p>
        </p:txBody>
      </p:sp>
      <p:sp>
        <p:nvSpPr>
          <p:cNvPr id="90" name="Nivel corp unu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Subiecte agendă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diapozitiv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Titlu diapozitiv</a:t>
            </a:r>
          </a:p>
        </p:txBody>
      </p:sp>
      <p:sp>
        <p:nvSpPr>
          <p:cNvPr id="3" name="Nivel corp unu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 marcator diapozitiv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01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Relationship Id="rId3" Type="http://schemas.openxmlformats.org/officeDocument/2006/relationships/image" Target="../media/image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1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Relationship Id="rId3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2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video" Target="../media/media2.mp4"/><Relationship Id="rId4" Type="http://schemas.microsoft.com/office/2007/relationships/media" Target="../media/media2.mp4"/><Relationship Id="rId5" Type="http://schemas.openxmlformats.org/officeDocument/2006/relationships/image" Target="../media/image2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luj-Napoca, 2025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767715">
              <a:defRPr b="0" sz="3348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Cluj-Napoca, 2025</a:t>
            </a:r>
          </a:p>
        </p:txBody>
      </p:sp>
      <p:sp>
        <p:nvSpPr>
          <p:cNvPr id="152" name="MoneyStream"/>
          <p:cNvSpPr txBox="1"/>
          <p:nvPr>
            <p:ph type="ctrTitle"/>
          </p:nvPr>
        </p:nvSpPr>
        <p:spPr>
          <a:xfrm>
            <a:off x="1327111" y="3595851"/>
            <a:ext cx="21729778" cy="2606481"/>
          </a:xfrm>
          <a:prstGeom prst="rect">
            <a:avLst/>
          </a:prstGeom>
        </p:spPr>
        <p:txBody>
          <a:bodyPr/>
          <a:lstStyle/>
          <a:p>
            <a:pPr algn="ctr" defTabSz="182880">
              <a:lnSpc>
                <a:spcPct val="100000"/>
              </a:lnSpc>
              <a:defRPr spc="0" sz="9600">
                <a:latin typeface="Helvetica"/>
                <a:ea typeface="Helvetica"/>
                <a:cs typeface="Helvetica"/>
                <a:sym typeface="Helvetica"/>
              </a:defRPr>
            </a:pPr>
            <a:r>
              <a:t>MoneyStream</a:t>
            </a:r>
          </a:p>
          <a:p>
            <a:pPr algn="ctr" defTabSz="182880">
              <a:lnSpc>
                <a:spcPct val="100000"/>
              </a:lnSpc>
              <a:defRPr spc="0" sz="60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153" name="Contribuitori : Bogdan-Alexandru  BÂRGĂOANU…"/>
          <p:cNvSpPr txBox="1"/>
          <p:nvPr>
            <p:ph type="subTitle" sz="quarter" idx="1"/>
          </p:nvPr>
        </p:nvSpPr>
        <p:spPr>
          <a:xfrm>
            <a:off x="1751526" y="9031796"/>
            <a:ext cx="21971001" cy="1905001"/>
          </a:xfrm>
          <a:prstGeom prst="rect">
            <a:avLst/>
          </a:prstGeom>
        </p:spPr>
        <p:txBody>
          <a:bodyPr/>
          <a:lstStyle/>
          <a:p>
            <a:pPr indent="11176" algn="r" defTabSz="182880">
              <a:defRPr b="0" sz="312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Contribuitori : Bogdan-Alexandru  BÂRGĂOANU </a:t>
            </a:r>
          </a:p>
          <a:p>
            <a:pPr indent="11176" algn="r" defTabSz="182880">
              <a:defRPr b="0" sz="312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        Diana-Susana FORRAI</a:t>
            </a:r>
          </a:p>
          <a:p>
            <a:pPr indent="11176" algn="r" defTabSz="182880">
              <a:defRPr b="0" sz="312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Coordonator științific: Prof. dr. ing. Ioan-Valentin SITA</a:t>
            </a:r>
          </a:p>
          <a:p>
            <a:pPr indent="11176" defTabSz="182880">
              <a:defRPr b="0" sz="3120">
                <a:solidFill>
                  <a:srgbClr val="000000"/>
                </a:solidFill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 </a:t>
            </a:r>
          </a:p>
          <a:p>
            <a:pPr indent="11176" defTabSz="182880">
              <a:defRPr b="0" sz="640">
                <a:solidFill>
                  <a:srgbClr val="000000"/>
                </a:solidFill>
                <a:latin typeface="Produkt Regular"/>
                <a:ea typeface="Produkt Regular"/>
                <a:cs typeface="Produkt Regular"/>
                <a:sym typeface="Produkt Regular"/>
              </a:defRPr>
            </a:pPr>
          </a:p>
          <a:p>
            <a:pPr indent="11176" defTabSz="182880">
              <a:defRPr b="0" sz="2200">
                <a:latin typeface="Produkt Regular"/>
                <a:ea typeface="Produkt Regular"/>
                <a:cs typeface="Produkt Regular"/>
                <a:sym typeface="Produkt Regular"/>
              </a:defRPr>
            </a:pPr>
          </a:p>
        </p:txBody>
      </p:sp>
      <p:sp>
        <p:nvSpPr>
          <p:cNvPr id="154" name="PLATFORMĂ INTEGRATĂ PENTRU GESTIONAREA ŞI VIZUALIZAREA CURSURILOR VALUTARE"/>
          <p:cNvSpPr txBox="1"/>
          <p:nvPr/>
        </p:nvSpPr>
        <p:spPr>
          <a:xfrm>
            <a:off x="917426" y="6731239"/>
            <a:ext cx="22549147" cy="177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500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PLATFORMĂ INTEGRATĂ PENTRU GESTIONAREA ŞI VIZUALIZAREA CURSURILOR VALUTARE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Alătură-te nouă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92038">
              <a:defRPr b="0" spc="-159" sz="799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 Alătură-te nouă!</a:t>
            </a:r>
          </a:p>
        </p:txBody>
      </p:sp>
      <p:pic>
        <p:nvPicPr>
          <p:cNvPr id="191" name="formQr.png" descr="formQ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93900" y="5435600"/>
            <a:ext cx="7010400" cy="701040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Te invităm să completezi acest chestionar, fie că ești un client interesat sau un potențial partener, pentru a contribui la dezvoltarea proiectului nostru și pentru a face parte din povestea MoneyStream!"/>
          <p:cNvSpPr txBox="1"/>
          <p:nvPr/>
        </p:nvSpPr>
        <p:spPr>
          <a:xfrm>
            <a:off x="1090644" y="3437434"/>
            <a:ext cx="11099801" cy="727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457200">
              <a:defRPr sz="500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Te invităm să completezi acest chestionar, fie că ești un client interesat sau un potențial partener, pentru a contribui la dezvoltarea proiectului nostru și pentru a face parte din povestea MoneyStream!</a:t>
            </a:r>
          </a:p>
        </p:txBody>
      </p:sp>
      <p:pic>
        <p:nvPicPr>
          <p:cNvPr id="193" name="pngwing.com (1).png" descr="pngwing.com (1)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018000" y="2260574"/>
            <a:ext cx="2364637" cy="2362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Mulțumim pentru atenția acordată !"/>
          <p:cNvSpPr txBox="1"/>
          <p:nvPr>
            <p:ph type="title"/>
          </p:nvPr>
        </p:nvSpPr>
        <p:spPr>
          <a:xfrm>
            <a:off x="2492421" y="3529896"/>
            <a:ext cx="13321024" cy="4833647"/>
          </a:xfrm>
          <a:prstGeom prst="rect">
            <a:avLst/>
          </a:prstGeom>
        </p:spPr>
        <p:txBody>
          <a:bodyPr/>
          <a:lstStyle>
            <a:lvl1pPr algn="ctr">
              <a:defRPr b="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Mulțumim pentru atenția acordată !</a:t>
            </a:r>
          </a:p>
        </p:txBody>
      </p:sp>
      <p:pic>
        <p:nvPicPr>
          <p:cNvPr id="19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811500" y="6032500"/>
            <a:ext cx="6502400" cy="650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O problemă comună, o soluție inovatoare"/>
          <p:cNvSpPr txBox="1"/>
          <p:nvPr>
            <p:ph type="title"/>
          </p:nvPr>
        </p:nvSpPr>
        <p:spPr>
          <a:xfrm>
            <a:off x="1206500" y="573351"/>
            <a:ext cx="21590557" cy="1435101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b="0" spc="0" sz="800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O problemă comună, o soluție inovatoare</a:t>
            </a:r>
          </a:p>
        </p:txBody>
      </p:sp>
      <p:sp>
        <p:nvSpPr>
          <p:cNvPr id="157" name="Principalele probleme cu care se confruntă utilizatorii atunci când au nevoie de informații despre cursurile valutare:"/>
          <p:cNvSpPr txBox="1"/>
          <p:nvPr>
            <p:ph type="body" idx="21"/>
          </p:nvPr>
        </p:nvSpPr>
        <p:spPr>
          <a:xfrm>
            <a:off x="1040622" y="2435536"/>
            <a:ext cx="11309388" cy="21750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defRPr b="0" sz="410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Principalele probleme cu care se confruntă utilizatorii atunci când au nevoie de informații despre cursurile valutare:</a:t>
            </a:r>
          </a:p>
        </p:txBody>
      </p:sp>
      <p:sp>
        <p:nvSpPr>
          <p:cNvPr id="158" name="Informații Fragmentate și Incoerente…"/>
          <p:cNvSpPr txBox="1"/>
          <p:nvPr>
            <p:ph type="body" sz="half" idx="1"/>
          </p:nvPr>
        </p:nvSpPr>
        <p:spPr>
          <a:xfrm>
            <a:off x="1187777" y="5037626"/>
            <a:ext cx="9779001" cy="8256012"/>
          </a:xfrm>
          <a:prstGeom prst="rect">
            <a:avLst/>
          </a:prstGeom>
        </p:spPr>
        <p:txBody>
          <a:bodyPr/>
          <a:lstStyle/>
          <a:p>
            <a:pPr marL="482600" indent="-482600" defTabSz="4572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3800"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Informații Fragmentate și Incoerente</a:t>
            </a:r>
          </a:p>
          <a:p>
            <a:pPr marL="152400" indent="-152400" defTabSz="4572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3800"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  Actualizare Întârziată a Datelor</a:t>
            </a:r>
          </a:p>
          <a:p>
            <a:pPr marL="152400" indent="-152400" defTabSz="4572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3800"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  Lipsa de Transparență a Comisioanelor</a:t>
            </a:r>
          </a:p>
          <a:p>
            <a:pPr marL="152400" indent="-152400" defTabSz="4572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3800"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  Interfețe Complexe și Dificile de Utilizat</a:t>
            </a:r>
          </a:p>
          <a:p>
            <a:pPr marL="152400" indent="-152400" defTabSz="4572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3800"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  Riscuri de fraudă</a:t>
            </a:r>
          </a:p>
          <a:p>
            <a:pPr marL="152400" indent="-152400" defTabSz="4572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3800"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  Confidențialitate</a:t>
            </a:r>
          </a:p>
          <a:p>
            <a:pPr marL="482600" indent="-482600" defTabSz="4572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3800"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Limbaj Tehnic </a:t>
            </a:r>
          </a:p>
          <a:p>
            <a:pPr marL="482600" indent="-482600" defTabSz="4572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38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latin typeface="Produkt Regular"/>
                <a:ea typeface="Produkt Regular"/>
                <a:cs typeface="Produkt Regular"/>
                <a:sym typeface="Produkt Regular"/>
              </a:defRPr>
            </a:pPr>
          </a:p>
          <a:p>
            <a: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rPr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</a:rPr>
              <a:t>MoneyStream</a:t>
            </a:r>
            <a:r>
              <a:rPr>
                <a:effectLst>
                  <a:outerShdw sx="100000" sy="100000" kx="0" ky="0" algn="b" rotWithShape="0" blurRad="12700" dist="63500" dir="18900000">
                    <a:srgbClr val="000000"/>
                  </a:outerShdw>
                </a:effectLst>
              </a:rPr>
              <a:t> </a:t>
            </a:r>
            <a:r>
              <a:t>îți oferă informații clare și precise despre cursurile valutare, fără complicații!</a:t>
            </a:r>
          </a:p>
        </p:txBody>
      </p:sp>
      <p:pic>
        <p:nvPicPr>
          <p:cNvPr id="159" name="imagine lipită.tiff" descr="imagine lipită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912581" y="2802052"/>
            <a:ext cx="8394368" cy="8394368"/>
          </a:xfrm>
          <a:prstGeom prst="rect">
            <a:avLst/>
          </a:prstGeom>
          <a:ln w="25400">
            <a:miter lim="400000"/>
          </a:ln>
          <a:effectLst>
            <a:reflection blurRad="0" stA="8233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rsurile valutare, la un click distanță!"/>
          <p:cNvSpPr txBox="1"/>
          <p:nvPr>
            <p:ph type="title"/>
          </p:nvPr>
        </p:nvSpPr>
        <p:spPr>
          <a:xfrm>
            <a:off x="1154005" y="649935"/>
            <a:ext cx="19205790" cy="1435101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b="0" spc="0" sz="800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Cursurile valutare, la un click distanță!</a:t>
            </a:r>
          </a:p>
        </p:txBody>
      </p:sp>
      <p:sp>
        <p:nvSpPr>
          <p:cNvPr id="162" name="MoneyStream este o soluție modernă pentru gestionarea schimburilor valutare, concepută atât pentru clienți, cât și pentru partenerii din platformă.…"/>
          <p:cNvSpPr txBox="1"/>
          <p:nvPr>
            <p:ph type="body" idx="21"/>
          </p:nvPr>
        </p:nvSpPr>
        <p:spPr>
          <a:xfrm>
            <a:off x="1090644" y="3437434"/>
            <a:ext cx="11099801" cy="7277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397763">
              <a:defRPr b="0" sz="435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MoneyStream este o soluție modernă pentru gestionarea schimburilor valutare, concepută atât pentru clienți, cât și pentru partenerii din platformă. </a:t>
            </a:r>
          </a:p>
          <a:p>
            <a:pPr defTabSz="397763">
              <a:defRPr b="0" sz="4350">
                <a:latin typeface="Produkt Regular"/>
                <a:ea typeface="Produkt Regular"/>
                <a:cs typeface="Produkt Regular"/>
                <a:sym typeface="Produkt Regular"/>
              </a:defRPr>
            </a:pPr>
          </a:p>
          <a:p>
            <a:pPr defTabSz="397763">
              <a:defRPr b="0" sz="435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Aceasta pune un accent deosebit pe securitatea datelor, folosind criptarea informațiilor sensibile și protejând API-ul prin tehnologia JWT pentru autentificare sigură.</a:t>
            </a:r>
          </a:p>
        </p:txBody>
      </p:sp>
      <p:pic>
        <p:nvPicPr>
          <p:cNvPr id="16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963900" y="6045200"/>
            <a:ext cx="6502400" cy="650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aracteristici care fac diferența"/>
          <p:cNvSpPr txBox="1"/>
          <p:nvPr>
            <p:ph type="title"/>
          </p:nvPr>
        </p:nvSpPr>
        <p:spPr>
          <a:xfrm>
            <a:off x="1206500" y="952500"/>
            <a:ext cx="19492279" cy="1435100"/>
          </a:xfrm>
          <a:prstGeom prst="rect">
            <a:avLst/>
          </a:prstGeom>
        </p:spPr>
        <p:txBody>
          <a:bodyPr/>
          <a:lstStyle>
            <a:lvl1pPr>
              <a:defRPr b="0" spc="-159" sz="800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Caracteristici care fac diferența</a:t>
            </a:r>
          </a:p>
        </p:txBody>
      </p:sp>
      <p:sp>
        <p:nvSpPr>
          <p:cNvPr id="166" name="Administrator…"/>
          <p:cNvSpPr txBox="1"/>
          <p:nvPr>
            <p:ph type="body" idx="1"/>
          </p:nvPr>
        </p:nvSpPr>
        <p:spPr>
          <a:xfrm>
            <a:off x="968606" y="3146510"/>
            <a:ext cx="22446788" cy="9385128"/>
          </a:xfrm>
          <a:prstGeom prst="rect">
            <a:avLst/>
          </a:prstGeom>
        </p:spPr>
        <p:txBody>
          <a:bodyPr/>
          <a:lstStyle/>
          <a:p>
            <a:pPr marL="0" indent="0" defTabSz="2072588">
              <a:spcBef>
                <a:spcPts val="3800"/>
              </a:spcBef>
              <a:buSzTx/>
              <a:buNone/>
              <a:defRPr sz="4250" u="sng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 Administrator </a:t>
            </a:r>
          </a:p>
          <a:p>
            <a:pPr marL="518160" indent="-518160" defTabSz="2072588">
              <a:spcBef>
                <a:spcPts val="3800"/>
              </a:spcBef>
              <a:buSzPct val="40000"/>
              <a:buBlip>
                <a:blip r:embed="rId3"/>
              </a:buBlip>
              <a:defRPr sz="3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Autentificare unică pentru fiecare partener în platforma.</a:t>
            </a:r>
          </a:p>
          <a:p>
            <a:pPr marL="518160" indent="-518160" defTabSz="2072588">
              <a:spcBef>
                <a:spcPts val="3800"/>
              </a:spcBef>
              <a:buSzPct val="40000"/>
              <a:buBlip>
                <a:blip r:embed="rId3"/>
              </a:buBlip>
              <a:defRPr sz="3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Gestionarea monedelor din platforma : posibilitatea de a introducere chiar și criptomonede/alte valute virtuale .</a:t>
            </a:r>
          </a:p>
          <a:p>
            <a:pPr marL="518160" indent="-518160" defTabSz="2072588">
              <a:spcBef>
                <a:spcPts val="3800"/>
              </a:spcBef>
              <a:buSzPct val="40000"/>
              <a:buBlip>
                <a:blip r:embed="rId3"/>
              </a:buBlip>
              <a:defRPr sz="3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Posibilitatea gestionării a locațiilor : integrarea Google maps și a geolocatiei.</a:t>
            </a:r>
          </a:p>
          <a:p>
            <a:pPr marL="518160" indent="-518160" defTabSz="2072588">
              <a:spcBef>
                <a:spcPts val="3800"/>
              </a:spcBef>
              <a:buSzPct val="40000"/>
              <a:buBlip>
                <a:blip r:embed="rId3"/>
              </a:buBlip>
              <a:defRPr sz="3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Posibilitatea gestionării cursurilor de schimb valutar în funcție de locație și moneda.</a:t>
            </a:r>
          </a:p>
          <a:p>
            <a:pPr marL="518160" indent="-518160" defTabSz="2072588">
              <a:spcBef>
                <a:spcPts val="3800"/>
              </a:spcBef>
              <a:buSzPct val="40000"/>
              <a:buBlip>
                <a:blip r:embed="rId3"/>
              </a:buBlip>
              <a:defRPr sz="3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Posibilitatea vizualizării partenerilor înscriși în platforma pentru a facilita comunicarea și colaborarea dintre aceștia.</a:t>
            </a:r>
          </a:p>
          <a:p>
            <a:pPr marL="0" indent="0" defTabSz="2072588">
              <a:spcBef>
                <a:spcPts val="3800"/>
              </a:spcBef>
              <a:buSzTx/>
              <a:buNone/>
              <a:defRPr sz="4250" u="sng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Client</a:t>
            </a:r>
          </a:p>
          <a:p>
            <a:pPr marL="539750" indent="-539750" defTabSz="2072588">
              <a:spcBef>
                <a:spcPts val="3800"/>
              </a:spcBef>
              <a:buSzPct val="40000"/>
              <a:buBlip>
                <a:blip r:embed="rId3"/>
              </a:buBlip>
              <a:defRPr sz="3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Posibilitatea de vizualizare a celor mai apropiate, celor mai bune și a tuturor schimburi valutare înscrise în platforma.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m funcționează 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92038">
              <a:defRPr b="0" spc="-159" sz="799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 Cum funcționează ?</a:t>
            </a:r>
          </a:p>
        </p:txBody>
      </p:sp>
      <p:sp>
        <p:nvSpPr>
          <p:cNvPr id="169" name="Partenerii își crează un cont în platforma, de unde pot vizualiza monedele deja existente și le pot configura.…"/>
          <p:cNvSpPr txBox="1"/>
          <p:nvPr>
            <p:ph type="body" idx="1"/>
          </p:nvPr>
        </p:nvSpPr>
        <p:spPr>
          <a:xfrm>
            <a:off x="862063" y="3687093"/>
            <a:ext cx="22659874" cy="9378833"/>
          </a:xfrm>
          <a:prstGeom prst="rect">
            <a:avLst/>
          </a:prstGeom>
        </p:spPr>
        <p:txBody>
          <a:bodyPr lIns="0" tIns="0" rIns="0" bIns="0"/>
          <a:lstStyle/>
          <a:p>
            <a:pPr marL="558800" indent="-558800">
              <a:buSzPct val="40000"/>
              <a:buBlip>
                <a:blip r:embed="rId3"/>
              </a:buBlip>
              <a:defRPr sz="4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 Partenerii își crează un cont în platforma, de unde pot vizualiza monedele deja existente și le pot configura.</a:t>
            </a:r>
          </a:p>
          <a:p>
            <a:pPr marL="558800" indent="-5588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4400">
                <a:latin typeface="Produkt Regular"/>
                <a:ea typeface="Produkt Regular"/>
                <a:cs typeface="Produkt Regular"/>
                <a:sym typeface="Produkt Regular"/>
              </a:defRPr>
            </a:pPr>
          </a:p>
          <a:p>
            <a:pPr marL="558800" indent="-5588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4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Partenerii își adaugă locațiile care țin de societatea comercială, cu detaliile necesare (e.g. adresa, coordonate, detalii)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400">
                <a:latin typeface="Produkt Regular"/>
                <a:ea typeface="Produkt Regular"/>
                <a:cs typeface="Produkt Regular"/>
                <a:sym typeface="Produkt Regular"/>
              </a:defRPr>
            </a:pPr>
          </a:p>
          <a:p>
            <a:pPr marL="558800" indent="-5588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4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Operatorii respectivilor parteneri pot să își gestioneze cursurile valutare pentru locațiile la care frecventează.</a:t>
            </a:r>
          </a:p>
          <a:p>
            <a:pPr marL="558800" indent="-5588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4400">
                <a:latin typeface="Produkt Regular"/>
                <a:ea typeface="Produkt Regular"/>
                <a:cs typeface="Produkt Regular"/>
                <a:sym typeface="Produkt Regular"/>
              </a:defRPr>
            </a:pPr>
          </a:p>
          <a:p>
            <a:pPr marL="558800" indent="-558800">
              <a:lnSpc>
                <a:spcPct val="100000"/>
              </a:lnSpc>
              <a:spcBef>
                <a:spcPts val="0"/>
              </a:spcBef>
              <a:buSzPct val="40000"/>
              <a:buBlip>
                <a:blip r:embed="rId3"/>
              </a:buBlip>
              <a:defRPr sz="44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La orice modificare, clientul este informat de cursurile noi introduse în platformă.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Fundamentată pe tehnologii de ultimă generație"/>
          <p:cNvSpPr txBox="1"/>
          <p:nvPr>
            <p:ph type="title"/>
          </p:nvPr>
        </p:nvSpPr>
        <p:spPr>
          <a:xfrm>
            <a:off x="1308100" y="965200"/>
            <a:ext cx="22795575" cy="1435100"/>
          </a:xfrm>
          <a:prstGeom prst="rect">
            <a:avLst/>
          </a:prstGeom>
        </p:spPr>
        <p:txBody>
          <a:bodyPr/>
          <a:lstStyle/>
          <a:p>
            <a:pPr defTabSz="2292038">
              <a:defRPr b="0" spc="-159" sz="799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 </a:t>
            </a:r>
            <a:r>
              <a:rPr spc="-150" sz="7519"/>
              <a:t>Fundamentată</a:t>
            </a:r>
            <a:r>
              <a:t> pe tehnologii de ultimă generație</a:t>
            </a:r>
          </a:p>
        </p:txBody>
      </p:sp>
      <p:pic>
        <p:nvPicPr>
          <p:cNvPr id="172" name="png-transparent-react-react-native-logos-brands-in-colors-icon-thumbnail-2-removebg-preview.png" descr="png-transparent-react-react-native-logos-brands-in-colors-icon-thumbnail-2-removebg-preview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8846" y="3483317"/>
            <a:ext cx="3619501" cy="3619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imagine lipită.png" descr="imagine lipită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97356" y="8381296"/>
            <a:ext cx="3619501" cy="3619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imagine lipită.png" descr="imagine lipită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851106" y="3710990"/>
            <a:ext cx="4112549" cy="3162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imagine lipită.png" descr="imagine lipită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784665" y="9030732"/>
            <a:ext cx="2019301" cy="28472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image.png" descr="imag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2179300" y="7581900"/>
            <a:ext cx="5194300" cy="5194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image.png" descr="image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828800" y="8991600"/>
            <a:ext cx="2908300" cy="2908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image.png" descr="image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6350000" y="3797300"/>
            <a:ext cx="4886740" cy="2997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pngwing.com.png" descr="pngwing.com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12700000" y="3213100"/>
            <a:ext cx="4165600" cy="4165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De ce să alegi MoneyStream ?"/>
          <p:cNvSpPr txBox="1"/>
          <p:nvPr>
            <p:ph type="title"/>
          </p:nvPr>
        </p:nvSpPr>
        <p:spPr>
          <a:xfrm>
            <a:off x="1133557" y="691835"/>
            <a:ext cx="22511215" cy="1435101"/>
          </a:xfrm>
          <a:prstGeom prst="rect">
            <a:avLst/>
          </a:prstGeom>
        </p:spPr>
        <p:txBody>
          <a:bodyPr/>
          <a:lstStyle>
            <a:lvl1pPr defTabSz="2292038">
              <a:defRPr b="0" spc="-159" sz="799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 De ce să alegi MoneyStream ?</a:t>
            </a:r>
          </a:p>
        </p:txBody>
      </p:sp>
      <p:sp>
        <p:nvSpPr>
          <p:cNvPr id="182" name="Tehnologii moderne…"/>
          <p:cNvSpPr txBox="1"/>
          <p:nvPr>
            <p:ph type="body" idx="1"/>
          </p:nvPr>
        </p:nvSpPr>
        <p:spPr>
          <a:xfrm>
            <a:off x="1206500" y="2873905"/>
            <a:ext cx="22365330" cy="10346235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40000"/>
              <a:buBlip>
                <a:blip r:embed="rId3"/>
              </a:buBlip>
              <a:defRPr sz="45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Tehnologii moderne</a:t>
            </a:r>
          </a:p>
          <a:p>
            <a:pPr marL="571500" indent="-571500">
              <a:buSzPct val="40000"/>
              <a:buBlip>
                <a:blip r:embed="rId3"/>
              </a:buBlip>
              <a:defRPr sz="45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Interfață intuitivă</a:t>
            </a:r>
          </a:p>
          <a:p>
            <a:pPr marL="571500" indent="-571500">
              <a:buSzPct val="40000"/>
              <a:buBlip>
                <a:blip r:embed="rId3"/>
              </a:buBlip>
              <a:defRPr sz="45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Funcționalități personalizate</a:t>
            </a:r>
          </a:p>
          <a:p>
            <a:pPr marL="571500" indent="-571500">
              <a:buSzPct val="40000"/>
              <a:buBlip>
                <a:blip r:embed="rId3"/>
              </a:buBlip>
              <a:defRPr sz="45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Posiblitatea de scalare sau integrare cu alte servicii</a:t>
            </a:r>
          </a:p>
          <a:p>
            <a:pPr marL="571500" indent="-571500">
              <a:buSzPct val="40000"/>
              <a:buBlip>
                <a:blip r:embed="rId3"/>
              </a:buBlip>
              <a:defRPr sz="45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Securitate îmbunătățită</a:t>
            </a:r>
          </a:p>
          <a:p>
            <a:pPr marL="571500" indent="-571500">
              <a:buSzPct val="40000"/>
              <a:buBlip>
                <a:blip r:embed="rId3"/>
              </a:buBlip>
              <a:defRPr sz="45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Economisește timp și efort</a:t>
            </a:r>
          </a:p>
          <a:p>
            <a:pPr marL="571500" indent="-571500">
              <a:buSzPct val="40000"/>
              <a:buBlip>
                <a:blip r:embed="rId3"/>
              </a:buBlip>
              <a:defRPr sz="45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Acces la informații în timp real</a:t>
            </a:r>
          </a:p>
          <a:p>
            <a:pPr marL="571500" indent="-571500">
              <a:buSzPct val="40000"/>
              <a:buBlip>
                <a:blip r:embed="rId3"/>
              </a:buBlip>
              <a:defRPr sz="45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Integrarea serviciului SMTP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UI Administrator"/>
          <p:cNvSpPr txBox="1"/>
          <p:nvPr>
            <p:ph type="title"/>
          </p:nvPr>
        </p:nvSpPr>
        <p:spPr>
          <a:xfrm>
            <a:off x="7302500" y="647700"/>
            <a:ext cx="9779000" cy="1435100"/>
          </a:xfrm>
          <a:prstGeom prst="rect">
            <a:avLst/>
          </a:prstGeom>
        </p:spPr>
        <p:txBody>
          <a:bodyPr/>
          <a:lstStyle>
            <a:lvl1pPr algn="ctr" defTabSz="2292038">
              <a:defRPr b="0" spc="-159" sz="799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UI Administrator</a:t>
            </a:r>
          </a:p>
        </p:txBody>
      </p:sp>
      <p:pic>
        <p:nvPicPr>
          <p:cNvPr id="185" name="2025-01-1322-26-57-ezgif.com-video-to-mp4-converter.mp4" descr="2025-01-1322-26-57-ezgif.com-video-to-mp4-converter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591230" y="3115098"/>
            <a:ext cx="19201970" cy="94409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33" fill="hold"/>
                                        <p:tgtEl>
                                          <p:spTgt spid="1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UI Client"/>
          <p:cNvSpPr txBox="1"/>
          <p:nvPr>
            <p:ph type="title"/>
          </p:nvPr>
        </p:nvSpPr>
        <p:spPr>
          <a:xfrm>
            <a:off x="7302500" y="647700"/>
            <a:ext cx="9779000" cy="1435100"/>
          </a:xfrm>
          <a:prstGeom prst="rect">
            <a:avLst/>
          </a:prstGeom>
        </p:spPr>
        <p:txBody>
          <a:bodyPr/>
          <a:lstStyle>
            <a:lvl1pPr algn="ctr" defTabSz="2292038">
              <a:defRPr b="0" spc="-159" sz="7990">
                <a:latin typeface="Produkt Regular"/>
                <a:ea typeface="Produkt Regular"/>
                <a:cs typeface="Produkt Regular"/>
                <a:sym typeface="Produkt Regular"/>
              </a:defRPr>
            </a:lvl1pPr>
          </a:lstStyle>
          <a:p>
            <a:pPr/>
            <a:r>
              <a:t>UI Client</a:t>
            </a:r>
          </a:p>
        </p:txBody>
      </p:sp>
      <p:pic>
        <p:nvPicPr>
          <p:cNvPr id="188" name="MoneyStream_UIClient.mp4" descr="MoneyStream_UIClient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571427" y="3113722"/>
            <a:ext cx="19247173" cy="94631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33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